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68" r:id="rId2"/>
    <p:sldId id="262" r:id="rId3"/>
  </p:sldIdLst>
  <p:sldSz cx="15119350" cy="213836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526" autoAdjust="0"/>
  </p:normalViewPr>
  <p:slideViewPr>
    <p:cSldViewPr snapToGrid="0">
      <p:cViewPr varScale="1">
        <p:scale>
          <a:sx n="29" d="100"/>
          <a:sy n="29" d="100"/>
        </p:scale>
        <p:origin x="2268" y="8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1BFA87-CF70-4CD4-A78D-C578ECD4A0D2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338388" y="1143000"/>
            <a:ext cx="2181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8A75E-1A19-4894-BF6B-6E7AF5042E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957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EAAF4-A928-4821-6E47-2905094292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6269700-7DE4-7B25-5B32-8A7421C8C6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A92FD35-F7A8-8ECB-440F-18BA7E3AC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标题华文宋体 中</a:t>
            </a:r>
            <a:r>
              <a:rPr lang="en-US" altLang="zh-CN" dirty="0"/>
              <a:t>/</a:t>
            </a:r>
            <a:r>
              <a:rPr lang="zh-CN" altLang="en-US" dirty="0"/>
              <a:t>英文：微软雅黑 白色 标题加粗 行距</a:t>
            </a:r>
            <a:r>
              <a:rPr lang="en-US" altLang="zh-CN" dirty="0"/>
              <a:t>1.0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25F992-F7E3-B9B1-3528-4DC48BE1D2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A8A75E-1A19-4894-BF6B-6E7AF5042E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86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6B3AE0-CC7F-6B7F-E414-F4A6AA6FC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0B8355E-171A-064D-06BD-4A8D3C9ED1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01E904-BC72-A75B-8A58-D45C131482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中</a:t>
            </a:r>
            <a:r>
              <a:rPr lang="en-US" altLang="zh-CN" dirty="0"/>
              <a:t>/</a:t>
            </a:r>
            <a:r>
              <a:rPr lang="zh-CN" altLang="en-US" dirty="0"/>
              <a:t>英文：微软雅黑 白色 标题加粗 行距</a:t>
            </a:r>
            <a:r>
              <a:rPr lang="en-US" altLang="zh-CN" dirty="0"/>
              <a:t>1.0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24D5684-7D0D-F209-8B89-5BDFEF3E38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A8A75E-1A19-4894-BF6B-6E7AF5042E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824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3951" y="3499590"/>
            <a:ext cx="12851448" cy="7444669"/>
          </a:xfrm>
        </p:spPr>
        <p:txBody>
          <a:bodyPr anchor="b"/>
          <a:lstStyle>
            <a:lvl1pPr algn="ctr">
              <a:defRPr sz="992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11231355"/>
            <a:ext cx="11339513" cy="5162758"/>
          </a:xfrm>
        </p:spPr>
        <p:txBody>
          <a:bodyPr/>
          <a:lstStyle>
            <a:lvl1pPr marL="0" indent="0" algn="ctr">
              <a:buNone/>
              <a:defRPr sz="3968"/>
            </a:lvl1pPr>
            <a:lvl2pPr marL="755980" indent="0" algn="ctr">
              <a:buNone/>
              <a:defRPr sz="3307"/>
            </a:lvl2pPr>
            <a:lvl3pPr marL="1511960" indent="0" algn="ctr">
              <a:buNone/>
              <a:defRPr sz="2976"/>
            </a:lvl3pPr>
            <a:lvl4pPr marL="2267941" indent="0" algn="ctr">
              <a:buNone/>
              <a:defRPr sz="2646"/>
            </a:lvl4pPr>
            <a:lvl5pPr marL="3023921" indent="0" algn="ctr">
              <a:buNone/>
              <a:defRPr sz="2646"/>
            </a:lvl5pPr>
            <a:lvl6pPr marL="3779901" indent="0" algn="ctr">
              <a:buNone/>
              <a:defRPr sz="2646"/>
            </a:lvl6pPr>
            <a:lvl7pPr marL="4535881" indent="0" algn="ctr">
              <a:buNone/>
              <a:defRPr sz="2646"/>
            </a:lvl7pPr>
            <a:lvl8pPr marL="5291861" indent="0" algn="ctr">
              <a:buNone/>
              <a:defRPr sz="2646"/>
            </a:lvl8pPr>
            <a:lvl9pPr marL="6047842" indent="0" algn="ctr">
              <a:buNone/>
              <a:defRPr sz="2646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944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488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6" y="1138480"/>
            <a:ext cx="3260110" cy="1812163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6" y="1138480"/>
            <a:ext cx="9591338" cy="1812163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374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147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2" y="5331063"/>
            <a:ext cx="13040439" cy="8894992"/>
          </a:xfrm>
        </p:spPr>
        <p:txBody>
          <a:bodyPr anchor="b"/>
          <a:lstStyle>
            <a:lvl1pPr>
              <a:defRPr sz="992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2" y="14310205"/>
            <a:ext cx="13040439" cy="4677666"/>
          </a:xfrm>
        </p:spPr>
        <p:txBody>
          <a:bodyPr/>
          <a:lstStyle>
            <a:lvl1pPr marL="0" indent="0">
              <a:buNone/>
              <a:defRPr sz="3968">
                <a:solidFill>
                  <a:schemeClr val="tx1"/>
                </a:solidFill>
              </a:defRPr>
            </a:lvl1pPr>
            <a:lvl2pPr marL="755980" indent="0">
              <a:buNone/>
              <a:defRPr sz="3307">
                <a:solidFill>
                  <a:schemeClr val="tx1">
                    <a:tint val="75000"/>
                  </a:schemeClr>
                </a:solidFill>
              </a:defRPr>
            </a:lvl2pPr>
            <a:lvl3pPr marL="151196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3pPr>
            <a:lvl4pPr marL="226794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4pPr>
            <a:lvl5pPr marL="302392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5pPr>
            <a:lvl6pPr marL="377990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6pPr>
            <a:lvl7pPr marL="453588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7pPr>
            <a:lvl8pPr marL="5291861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8pPr>
            <a:lvl9pPr marL="6047842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221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5692400"/>
            <a:ext cx="6425724" cy="1356771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5692400"/>
            <a:ext cx="6425724" cy="1356771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747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138485"/>
            <a:ext cx="13040439" cy="41331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6" y="5241960"/>
            <a:ext cx="63961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6" y="7810963"/>
            <a:ext cx="6396193" cy="114887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2" y="5241960"/>
            <a:ext cx="6427693" cy="2569003"/>
          </a:xfrm>
        </p:spPr>
        <p:txBody>
          <a:bodyPr anchor="b"/>
          <a:lstStyle>
            <a:lvl1pPr marL="0" indent="0">
              <a:buNone/>
              <a:defRPr sz="3968" b="1"/>
            </a:lvl1pPr>
            <a:lvl2pPr marL="755980" indent="0">
              <a:buNone/>
              <a:defRPr sz="3307" b="1"/>
            </a:lvl2pPr>
            <a:lvl3pPr marL="1511960" indent="0">
              <a:buNone/>
              <a:defRPr sz="2976" b="1"/>
            </a:lvl3pPr>
            <a:lvl4pPr marL="2267941" indent="0">
              <a:buNone/>
              <a:defRPr sz="2646" b="1"/>
            </a:lvl4pPr>
            <a:lvl5pPr marL="3023921" indent="0">
              <a:buNone/>
              <a:defRPr sz="2646" b="1"/>
            </a:lvl5pPr>
            <a:lvl6pPr marL="3779901" indent="0">
              <a:buNone/>
              <a:defRPr sz="2646" b="1"/>
            </a:lvl6pPr>
            <a:lvl7pPr marL="4535881" indent="0">
              <a:buNone/>
              <a:defRPr sz="2646" b="1"/>
            </a:lvl7pPr>
            <a:lvl8pPr marL="5291861" indent="0">
              <a:buNone/>
              <a:defRPr sz="2646" b="1"/>
            </a:lvl8pPr>
            <a:lvl9pPr marL="6047842" indent="0">
              <a:buNone/>
              <a:defRPr sz="2646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2" y="7810963"/>
            <a:ext cx="6427693" cy="114887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05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717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7847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3078850"/>
            <a:ext cx="7654171" cy="15196234"/>
          </a:xfrm>
        </p:spPr>
        <p:txBody>
          <a:bodyPr/>
          <a:lstStyle>
            <a:lvl1pPr>
              <a:defRPr sz="5291"/>
            </a:lvl1pPr>
            <a:lvl2pPr>
              <a:defRPr sz="4630"/>
            </a:lvl2pPr>
            <a:lvl3pPr>
              <a:defRPr sz="3968"/>
            </a:lvl3pPr>
            <a:lvl4pPr>
              <a:defRPr sz="3307"/>
            </a:lvl4pPr>
            <a:lvl5pPr>
              <a:defRPr sz="3307"/>
            </a:lvl5pPr>
            <a:lvl6pPr>
              <a:defRPr sz="3307"/>
            </a:lvl6pPr>
            <a:lvl7pPr>
              <a:defRPr sz="3307"/>
            </a:lvl7pPr>
            <a:lvl8pPr>
              <a:defRPr sz="3307"/>
            </a:lvl8pPr>
            <a:lvl9pPr>
              <a:defRPr sz="330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855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1425575"/>
            <a:ext cx="4876384" cy="4989513"/>
          </a:xfrm>
        </p:spPr>
        <p:txBody>
          <a:bodyPr anchor="b"/>
          <a:lstStyle>
            <a:lvl1pPr>
              <a:defRPr sz="529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3078850"/>
            <a:ext cx="7654171" cy="15196234"/>
          </a:xfrm>
        </p:spPr>
        <p:txBody>
          <a:bodyPr anchor="t"/>
          <a:lstStyle>
            <a:lvl1pPr marL="0" indent="0">
              <a:buNone/>
              <a:defRPr sz="5291"/>
            </a:lvl1pPr>
            <a:lvl2pPr marL="755980" indent="0">
              <a:buNone/>
              <a:defRPr sz="4630"/>
            </a:lvl2pPr>
            <a:lvl3pPr marL="1511960" indent="0">
              <a:buNone/>
              <a:defRPr sz="3968"/>
            </a:lvl3pPr>
            <a:lvl4pPr marL="2267941" indent="0">
              <a:buNone/>
              <a:defRPr sz="3307"/>
            </a:lvl4pPr>
            <a:lvl5pPr marL="3023921" indent="0">
              <a:buNone/>
              <a:defRPr sz="3307"/>
            </a:lvl5pPr>
            <a:lvl6pPr marL="3779901" indent="0">
              <a:buNone/>
              <a:defRPr sz="3307"/>
            </a:lvl6pPr>
            <a:lvl7pPr marL="4535881" indent="0">
              <a:buNone/>
              <a:defRPr sz="3307"/>
            </a:lvl7pPr>
            <a:lvl8pPr marL="5291861" indent="0">
              <a:buNone/>
              <a:defRPr sz="3307"/>
            </a:lvl8pPr>
            <a:lvl9pPr marL="6047842" indent="0">
              <a:buNone/>
              <a:defRPr sz="3307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6415088"/>
            <a:ext cx="4876384" cy="11884743"/>
          </a:xfrm>
        </p:spPr>
        <p:txBody>
          <a:bodyPr/>
          <a:lstStyle>
            <a:lvl1pPr marL="0" indent="0">
              <a:buNone/>
              <a:defRPr sz="2646"/>
            </a:lvl1pPr>
            <a:lvl2pPr marL="755980" indent="0">
              <a:buNone/>
              <a:defRPr sz="2315"/>
            </a:lvl2pPr>
            <a:lvl3pPr marL="1511960" indent="0">
              <a:buNone/>
              <a:defRPr sz="1984"/>
            </a:lvl3pPr>
            <a:lvl4pPr marL="2267941" indent="0">
              <a:buNone/>
              <a:defRPr sz="1654"/>
            </a:lvl4pPr>
            <a:lvl5pPr marL="3023921" indent="0">
              <a:buNone/>
              <a:defRPr sz="1654"/>
            </a:lvl5pPr>
            <a:lvl6pPr marL="3779901" indent="0">
              <a:buNone/>
              <a:defRPr sz="1654"/>
            </a:lvl6pPr>
            <a:lvl7pPr marL="4535881" indent="0">
              <a:buNone/>
              <a:defRPr sz="1654"/>
            </a:lvl7pPr>
            <a:lvl8pPr marL="5291861" indent="0">
              <a:buNone/>
              <a:defRPr sz="1654"/>
            </a:lvl8pPr>
            <a:lvl9pPr marL="6047842" indent="0">
              <a:buNone/>
              <a:defRPr sz="165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7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1138485"/>
            <a:ext cx="13040439" cy="41331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5692400"/>
            <a:ext cx="13040439" cy="13567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655D3-9D5C-4A79-B3ED-8844731D6896}" type="datetimeFigureOut">
              <a:rPr lang="zh-CN" altLang="en-US" smtClean="0"/>
              <a:t>2025/9/26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19819457"/>
            <a:ext cx="5102781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19819457"/>
            <a:ext cx="3401854" cy="11384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8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5447A-F84E-40A1-A5D7-10850FB532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149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511960" rtl="0" eaLnBrk="1" latinLnBrk="0" hangingPunct="1">
        <a:lnSpc>
          <a:spcPct val="90000"/>
        </a:lnSpc>
        <a:spcBef>
          <a:spcPct val="0"/>
        </a:spcBef>
        <a:buNone/>
        <a:defRPr sz="72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7990" indent="-377990" algn="l" defTabSz="1511960" rtl="0" eaLnBrk="1" latinLnBrk="0" hangingPunct="1">
        <a:lnSpc>
          <a:spcPct val="90000"/>
        </a:lnSpc>
        <a:spcBef>
          <a:spcPts val="1654"/>
        </a:spcBef>
        <a:buFont typeface="Arial" panose="020B0604020202020204" pitchFamily="34" charset="0"/>
        <a:buChar char="•"/>
        <a:defRPr sz="4630" kern="1200">
          <a:solidFill>
            <a:schemeClr val="tx1"/>
          </a:solidFill>
          <a:latin typeface="+mn-lt"/>
          <a:ea typeface="+mn-ea"/>
          <a:cs typeface="+mn-cs"/>
        </a:defRPr>
      </a:lvl1pPr>
      <a:lvl2pPr marL="1133970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968" kern="1200">
          <a:solidFill>
            <a:schemeClr val="tx1"/>
          </a:solidFill>
          <a:latin typeface="+mn-lt"/>
          <a:ea typeface="+mn-ea"/>
          <a:cs typeface="+mn-cs"/>
        </a:defRPr>
      </a:lvl2pPr>
      <a:lvl3pPr marL="188995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3pPr>
      <a:lvl4pPr marL="264593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40191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415789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913871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66985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425832" indent="-377990" algn="l" defTabSz="1511960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1pPr>
      <a:lvl2pPr marL="75598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511960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3pPr>
      <a:lvl4pPr marL="226794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4pPr>
      <a:lvl5pPr marL="302392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5pPr>
      <a:lvl6pPr marL="377990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6pPr>
      <a:lvl7pPr marL="453588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7pPr>
      <a:lvl8pPr marL="5291861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8pPr>
      <a:lvl9pPr marL="6047842" algn="l" defTabSz="1511960" rtl="0" eaLnBrk="1" latinLnBrk="0" hangingPunct="1">
        <a:defRPr sz="29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F265F-517C-79C5-AED5-6C6A51891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A3498931-8339-E9DD-4048-00A7CA2DFC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F63A5123-FE68-5A16-381C-22F689B19A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7141493-A08A-824F-65EF-A5BF33118E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" y="1336"/>
            <a:ext cx="15114286" cy="213809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FDA6F80D-CA35-56C9-7736-DF21EA5BF5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78" y="262484"/>
            <a:ext cx="1422096" cy="1422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32DE30F-F65A-7692-AA26-2C39DD73F6FF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2156" b="93109"/>
          <a:stretch>
            <a:fillRect/>
          </a:stretch>
        </p:blipFill>
        <p:spPr>
          <a:xfrm>
            <a:off x="1744782" y="293266"/>
            <a:ext cx="3113048" cy="637481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B68DDB1-89A8-BB90-225D-3368B37FCE7F}"/>
              </a:ext>
            </a:extLst>
          </p:cNvPr>
          <p:cNvCxnSpPr>
            <a:cxnSpLocks/>
          </p:cNvCxnSpPr>
          <p:nvPr/>
        </p:nvCxnSpPr>
        <p:spPr>
          <a:xfrm flipH="1" flipV="1">
            <a:off x="1889919" y="981291"/>
            <a:ext cx="5962671" cy="7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2D299CF1-E62D-2EDD-B58B-387C79F95DC0}"/>
              </a:ext>
            </a:extLst>
          </p:cNvPr>
          <p:cNvSpPr txBox="1"/>
          <p:nvPr/>
        </p:nvSpPr>
        <p:spPr>
          <a:xfrm>
            <a:off x="4812580" y="1647022"/>
            <a:ext cx="6180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宋体" panose="02010600040101010101" pitchFamily="2" charset="-122"/>
                <a:ea typeface="华文宋体" panose="02010600040101010101" pitchFamily="2" charset="-122"/>
              </a:rPr>
              <a:t>环境大讲堂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3413CD3-EA01-5BF5-0286-46477A02C6A1}"/>
              </a:ext>
            </a:extLst>
          </p:cNvPr>
          <p:cNvSpPr/>
          <p:nvPr/>
        </p:nvSpPr>
        <p:spPr>
          <a:xfrm>
            <a:off x="4650158" y="3005015"/>
            <a:ext cx="591764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557287F0-9F23-F8E4-055A-F68A2F3565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119" y="11231355"/>
            <a:ext cx="11711431" cy="48772"/>
          </a:xfrm>
          <a:prstGeom prst="rect">
            <a:avLst/>
          </a:pr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781ABE6-DE96-775E-A175-526578F9BA9F}"/>
              </a:ext>
            </a:extLst>
          </p:cNvPr>
          <p:cNvSpPr/>
          <p:nvPr/>
        </p:nvSpPr>
        <p:spPr>
          <a:xfrm>
            <a:off x="673119" y="15381123"/>
            <a:ext cx="2946248" cy="823367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嘉宾简介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0660D53A-B9AB-B2E3-6DA3-EBB2F9FB0E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118" y="5658216"/>
            <a:ext cx="10103579" cy="5485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BB67B43-804C-B912-228C-388E85D15A5C}"/>
              </a:ext>
            </a:extLst>
          </p:cNvPr>
          <p:cNvSpPr txBox="1"/>
          <p:nvPr/>
        </p:nvSpPr>
        <p:spPr>
          <a:xfrm>
            <a:off x="4650158" y="419781"/>
            <a:ext cx="34537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spc="3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环境科学与工程学院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8D4740-B5CD-DB6B-D7D3-43EA9EE99B58}"/>
              </a:ext>
            </a:extLst>
          </p:cNvPr>
          <p:cNvSpPr txBox="1"/>
          <p:nvPr/>
        </p:nvSpPr>
        <p:spPr>
          <a:xfrm>
            <a:off x="1800208" y="1053457"/>
            <a:ext cx="6604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kern="8000" spc="2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BEIJING FORESTRY UNIVERSITY</a:t>
            </a:r>
          </a:p>
          <a:p>
            <a:r>
              <a:rPr lang="en-US" altLang="zh-CN" sz="1400" kern="8000" spc="2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COLLEGE OF ENVIRONMENTAL SCIENCE &amp; ENGINEERING</a:t>
            </a:r>
            <a:endParaRPr lang="zh-CN" altLang="en-US" sz="1400" kern="8000" spc="2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61417022-A6A9-1945-0322-FB07A048C267}"/>
              </a:ext>
            </a:extLst>
          </p:cNvPr>
          <p:cNvSpPr/>
          <p:nvPr/>
        </p:nvSpPr>
        <p:spPr>
          <a:xfrm>
            <a:off x="673118" y="6099012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讲座嘉宾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589FBC2E-C527-BC2A-8AA1-0FB18ACDDB03}"/>
              </a:ext>
            </a:extLst>
          </p:cNvPr>
          <p:cNvSpPr/>
          <p:nvPr/>
        </p:nvSpPr>
        <p:spPr>
          <a:xfrm>
            <a:off x="673119" y="7903018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时间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C46D2219-96A1-33F4-A2D9-CE088F24C955}"/>
              </a:ext>
            </a:extLst>
          </p:cNvPr>
          <p:cNvSpPr/>
          <p:nvPr/>
        </p:nvSpPr>
        <p:spPr>
          <a:xfrm>
            <a:off x="673118" y="9083360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地点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92B35F5-1565-3847-5E81-F88EA6C9FBBB}"/>
              </a:ext>
            </a:extLst>
          </p:cNvPr>
          <p:cNvSpPr/>
          <p:nvPr/>
        </p:nvSpPr>
        <p:spPr>
          <a:xfrm>
            <a:off x="673118" y="10142824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主持人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9A2F234E-9525-A66B-EA4D-F5BE0FE4E660}"/>
              </a:ext>
            </a:extLst>
          </p:cNvPr>
          <p:cNvSpPr/>
          <p:nvPr/>
        </p:nvSpPr>
        <p:spPr>
          <a:xfrm>
            <a:off x="673119" y="11521279"/>
            <a:ext cx="2946248" cy="823367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讲座概要</a:t>
            </a:r>
          </a:p>
        </p:txBody>
      </p:sp>
    </p:spTree>
    <p:extLst>
      <p:ext uri="{BB962C8B-B14F-4D97-AF65-F5344CB8AC3E}">
        <p14:creationId xmlns:p14="http://schemas.microsoft.com/office/powerpoint/2010/main" val="1041814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8F583B-E5E6-5F0F-C6A3-278A18E3F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id="{2621DFD3-64FF-7BE6-F5AB-3EF6BADD46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副标题 6">
            <a:extLst>
              <a:ext uri="{FF2B5EF4-FFF2-40B4-BE49-F238E27FC236}">
                <a16:creationId xmlns:a16="http://schemas.microsoft.com/office/drawing/2014/main" id="{A8D5A926-EB37-28D1-3C27-35148F93FDE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D557A1B-6DBB-B98E-D584-073DD7F1B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" y="1336"/>
            <a:ext cx="15114286" cy="213809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573AA7B2-E09D-7410-104C-F6018DE7F4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78" y="262484"/>
            <a:ext cx="1422096" cy="1422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9836FA1-8916-FA9F-6A6A-7907A87B9C35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2156" b="93109"/>
          <a:stretch>
            <a:fillRect/>
          </a:stretch>
        </p:blipFill>
        <p:spPr>
          <a:xfrm>
            <a:off x="1744782" y="293266"/>
            <a:ext cx="3113048" cy="637481"/>
          </a:xfrm>
          <a:prstGeom prst="rect">
            <a:avLst/>
          </a:prstGeom>
        </p:spPr>
      </p:pic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2D52A42-0205-92B6-8A0B-50EAA57FE96C}"/>
              </a:ext>
            </a:extLst>
          </p:cNvPr>
          <p:cNvCxnSpPr>
            <a:cxnSpLocks/>
          </p:cNvCxnSpPr>
          <p:nvPr/>
        </p:nvCxnSpPr>
        <p:spPr>
          <a:xfrm flipH="1" flipV="1">
            <a:off x="1889919" y="981291"/>
            <a:ext cx="5962671" cy="7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8E277698-4D06-2061-CAC1-CA58BCAAD2A7}"/>
              </a:ext>
            </a:extLst>
          </p:cNvPr>
          <p:cNvSpPr txBox="1"/>
          <p:nvPr/>
        </p:nvSpPr>
        <p:spPr>
          <a:xfrm>
            <a:off x="4812580" y="1647022"/>
            <a:ext cx="6180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环境大讲堂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4F1D4C9-C9B1-3E6E-6028-E15AAADBE6FE}"/>
              </a:ext>
            </a:extLst>
          </p:cNvPr>
          <p:cNvSpPr/>
          <p:nvPr/>
        </p:nvSpPr>
        <p:spPr>
          <a:xfrm>
            <a:off x="4650158" y="3005015"/>
            <a:ext cx="5917640" cy="45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2F012947-ED4B-15B8-5B5B-0938E1E479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119" y="11231355"/>
            <a:ext cx="11711431" cy="48772"/>
          </a:xfrm>
          <a:prstGeom prst="rect">
            <a:avLst/>
          </a:prstGeom>
        </p:spPr>
      </p:pic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541545E2-871F-D276-B8F9-6FDED8BD27CE}"/>
              </a:ext>
            </a:extLst>
          </p:cNvPr>
          <p:cNvSpPr/>
          <p:nvPr/>
        </p:nvSpPr>
        <p:spPr>
          <a:xfrm>
            <a:off x="673119" y="15381123"/>
            <a:ext cx="2946248" cy="823367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嘉宾简介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9DEEF274-3DDA-5DDD-FC4D-5251E59FB1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118" y="5658216"/>
            <a:ext cx="10103579" cy="54854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90F3FB7-6317-783A-1C5B-FF36BCE6D73B}"/>
              </a:ext>
            </a:extLst>
          </p:cNvPr>
          <p:cNvSpPr txBox="1"/>
          <p:nvPr/>
        </p:nvSpPr>
        <p:spPr>
          <a:xfrm>
            <a:off x="4650158" y="419781"/>
            <a:ext cx="34537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spc="3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环境科学与工程学院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00AD64-7D4F-3D41-6A7F-C0678F815F85}"/>
              </a:ext>
            </a:extLst>
          </p:cNvPr>
          <p:cNvSpPr txBox="1"/>
          <p:nvPr/>
        </p:nvSpPr>
        <p:spPr>
          <a:xfrm>
            <a:off x="1800208" y="1053457"/>
            <a:ext cx="6604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kern="8000" spc="2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BEIJING FORESTRY UNIVERSITY</a:t>
            </a:r>
          </a:p>
          <a:p>
            <a:r>
              <a:rPr lang="en-US" altLang="zh-CN" sz="1400" kern="8000" spc="2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COLLEGE OF ENVIRONMENTAL SCIENCE &amp; ENGINEERING</a:t>
            </a:r>
            <a:endParaRPr lang="zh-CN" altLang="en-US" sz="1400" kern="8000" spc="2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F2FD64C-0B09-3CD7-34D2-0480BA37D7A9}"/>
              </a:ext>
            </a:extLst>
          </p:cNvPr>
          <p:cNvSpPr/>
          <p:nvPr/>
        </p:nvSpPr>
        <p:spPr>
          <a:xfrm>
            <a:off x="673118" y="6099012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讲座嘉宾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18D7AF59-98F0-59FE-EFEB-ED7400D834E1}"/>
              </a:ext>
            </a:extLst>
          </p:cNvPr>
          <p:cNvSpPr/>
          <p:nvPr/>
        </p:nvSpPr>
        <p:spPr>
          <a:xfrm>
            <a:off x="673119" y="7903018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时间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DF466E8-01DE-7202-BD29-7E619997A2FA}"/>
              </a:ext>
            </a:extLst>
          </p:cNvPr>
          <p:cNvSpPr/>
          <p:nvPr/>
        </p:nvSpPr>
        <p:spPr>
          <a:xfrm>
            <a:off x="673118" y="9083360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地点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E69F8A17-A3DF-BDAF-06CE-B99ED67EEFA9}"/>
              </a:ext>
            </a:extLst>
          </p:cNvPr>
          <p:cNvSpPr/>
          <p:nvPr/>
        </p:nvSpPr>
        <p:spPr>
          <a:xfrm>
            <a:off x="673118" y="10142824"/>
            <a:ext cx="2316251" cy="801435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主持人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8C31C04-E8D0-DE87-6BDD-8C4BAFA9C2D6}"/>
              </a:ext>
            </a:extLst>
          </p:cNvPr>
          <p:cNvSpPr txBox="1"/>
          <p:nvPr/>
        </p:nvSpPr>
        <p:spPr>
          <a:xfrm>
            <a:off x="839663" y="3330678"/>
            <a:ext cx="139085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  <a:cs typeface="Calibri" panose="020F0502020204030204" pitchFamily="34" charset="0"/>
              </a:rPr>
              <a:t>Advanced Oxidation Processes for the Removal of Aqueous Micropollutants</a:t>
            </a:r>
            <a:endParaRPr lang="zh-CN" altLang="en-US" sz="6000" b="1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  <a:cs typeface="Calibri" panose="020F05020202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39DF05-E500-0640-A043-90B49CF1B032}"/>
              </a:ext>
            </a:extLst>
          </p:cNvPr>
          <p:cNvSpPr txBox="1"/>
          <p:nvPr/>
        </p:nvSpPr>
        <p:spPr>
          <a:xfrm>
            <a:off x="3183569" y="6097013"/>
            <a:ext cx="6072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Aleksandra Bielicka-</a:t>
            </a:r>
          </a:p>
          <a:p>
            <a:r>
              <a:rPr lang="en-US" altLang="zh-CN" sz="4800" dirty="0" err="1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Gieidon</a:t>
            </a:r>
            <a:endParaRPr lang="zh-CN" altLang="en-US" sz="48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B72FD4-967A-CD47-7BF8-69025FAF340D}"/>
              </a:ext>
            </a:extLst>
          </p:cNvPr>
          <p:cNvSpPr txBox="1"/>
          <p:nvPr/>
        </p:nvSpPr>
        <p:spPr>
          <a:xfrm>
            <a:off x="3183569" y="7936274"/>
            <a:ext cx="6072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9-24(</a:t>
            </a:r>
            <a:r>
              <a:rPr lang="zh-CN" altLang="en-US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周三</a:t>
            </a:r>
            <a:r>
              <a:rPr lang="en-US" altLang="zh-CN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)9:00-10:30</a:t>
            </a:r>
            <a:endParaRPr lang="zh-CN" altLang="en-US" sz="48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0CD233-5384-2FB5-FF06-D3980D5C1F2A}"/>
              </a:ext>
            </a:extLst>
          </p:cNvPr>
          <p:cNvSpPr txBox="1"/>
          <p:nvPr/>
        </p:nvSpPr>
        <p:spPr>
          <a:xfrm>
            <a:off x="3183569" y="9100344"/>
            <a:ext cx="6072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学研</a:t>
            </a:r>
            <a:r>
              <a:rPr lang="en-US" altLang="zh-CN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A304</a:t>
            </a:r>
            <a:endParaRPr lang="zh-CN" altLang="en-US" sz="4800" dirty="0">
              <a:solidFill>
                <a:schemeClr val="bg1"/>
              </a:solidFill>
              <a:latin typeface="Microsoft YaHei Light" panose="020B0502040204020203" pitchFamily="34" charset="-122"/>
              <a:ea typeface="Microsoft YaHei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CBEE16A-36E9-37B7-009E-0043E926F3DA}"/>
              </a:ext>
            </a:extLst>
          </p:cNvPr>
          <p:cNvSpPr txBox="1"/>
          <p:nvPr/>
        </p:nvSpPr>
        <p:spPr>
          <a:xfrm>
            <a:off x="3183569" y="10130108"/>
            <a:ext cx="60727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齐飞教授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5F0152B-FA0F-6D77-C92E-7A36CAA22AE8}"/>
              </a:ext>
            </a:extLst>
          </p:cNvPr>
          <p:cNvSpPr txBox="1"/>
          <p:nvPr/>
        </p:nvSpPr>
        <p:spPr>
          <a:xfrm>
            <a:off x="539039" y="12531166"/>
            <a:ext cx="13270220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随着新污染物在水环境中的持续累积，其潜在生态风险和健康威胁日益凸显。本次讲座将系统介绍水体新污染物的来源、环境行为与危害，光催化、臭氧氧化、电化学氧化等典型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AOPS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在饮用水净化、污水深度处理、非常规水资源利用中的应用前景。结合最新研究成果，探讨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AOPS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在高效去除新污染物和实现绿色水处理中的潜力与挑战。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0BE61BC7-0D76-E96F-3C0A-033590A7334D}"/>
              </a:ext>
            </a:extLst>
          </p:cNvPr>
          <p:cNvSpPr txBox="1"/>
          <p:nvPr/>
        </p:nvSpPr>
        <p:spPr>
          <a:xfrm>
            <a:off x="673118" y="16428667"/>
            <a:ext cx="13270220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Dr Aleksandra Bielicka-</a:t>
            </a:r>
            <a:r>
              <a:rPr lang="en-US" altLang="zh-CN" sz="3400" dirty="0" err="1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Gieldon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现任波兰格但斯克大学化学学院副教授。她于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2004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年获得化学科学博士学位。其研究领域涵盖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: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利用光化技术去除水体环境中的微量污染物及金属污染物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;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利用离子液体和纳米碳材料合成纳米粒子及纳米复合光催化剂。共参与发表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51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篇科学论文、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150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余场会议报告及特邀讲座，并拥有</a:t>
            </a:r>
            <a:r>
              <a:rPr lang="en-US" altLang="zh-CN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8</a:t>
            </a:r>
            <a:r>
              <a:rPr lang="zh-CN" altLang="en-US" sz="3400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项国家专利。担任教育质量保障委员会主任、环保科研协会指导老师，同时任校务委员会及系理事会成员。此外，她还与工业及地方政府合作开展环境质量与废弃物管理相关项目。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762B2B1-D167-4A2A-A15B-A87C678272F6}"/>
              </a:ext>
            </a:extLst>
          </p:cNvPr>
          <p:cNvSpPr/>
          <p:nvPr/>
        </p:nvSpPr>
        <p:spPr>
          <a:xfrm>
            <a:off x="673119" y="11521279"/>
            <a:ext cx="2946248" cy="823367"/>
          </a:xfrm>
          <a:prstGeom prst="roundRect">
            <a:avLst/>
          </a:prstGeom>
          <a:solidFill>
            <a:srgbClr val="FFFFFF">
              <a:alpha val="4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zh-CN" altLang="en-US" sz="4000" b="1" dirty="0">
                <a:solidFill>
                  <a:schemeClr val="bg1"/>
                </a:solidFill>
                <a:latin typeface="Microsoft YaHei Light" panose="020B0502040204020203" pitchFamily="34" charset="-122"/>
                <a:ea typeface="Microsoft YaHei Light" panose="020B0502040204020203" pitchFamily="34" charset="-122"/>
              </a:rPr>
              <a:t>讲座概要</a:t>
            </a:r>
          </a:p>
        </p:txBody>
      </p:sp>
    </p:spTree>
    <p:extLst>
      <p:ext uri="{BB962C8B-B14F-4D97-AF65-F5344CB8AC3E}">
        <p14:creationId xmlns:p14="http://schemas.microsoft.com/office/powerpoint/2010/main" val="26502058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206</TotalTime>
  <Words>307</Words>
  <Application>Microsoft Office PowerPoint</Application>
  <PresentationFormat>自定义</PresentationFormat>
  <Paragraphs>32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Microsoft YaHei Light</vt:lpstr>
      <vt:lpstr>等线</vt:lpstr>
      <vt:lpstr>华文宋体</vt:lpstr>
      <vt:lpstr>Arial</vt:lpstr>
      <vt:lpstr>Calibri</vt:lpstr>
      <vt:lpstr>Calibri Light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2984986541@qq.com</dc:creator>
  <cp:lastModifiedBy>娜 李</cp:lastModifiedBy>
  <cp:revision>9</cp:revision>
  <dcterms:created xsi:type="dcterms:W3CDTF">2025-09-16T13:23:03Z</dcterms:created>
  <dcterms:modified xsi:type="dcterms:W3CDTF">2025-09-26T02:31:15Z</dcterms:modified>
</cp:coreProperties>
</file>